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Open Sans ExtraBold"/>
      <p:bold r:id="rId19"/>
      <p:boldItalic r:id="rId20"/>
    </p:embeddedFont>
    <p:embeddedFont>
      <p:font typeface="Open Sans Medium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5D0E1F-46C5-4C7A-9921-F4BB4D0B0ECE}">
  <a:tblStyle styleId="{1B5D0E1F-46C5-4C7A-9921-F4BB4D0B0E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ExtraBold-boldItalic.fntdata"/><Relationship Id="rId22" Type="http://schemas.openxmlformats.org/officeDocument/2006/relationships/font" Target="fonts/OpenSansMedium-bold.fntdata"/><Relationship Id="rId21" Type="http://schemas.openxmlformats.org/officeDocument/2006/relationships/font" Target="fonts/OpenSansMedium-regular.fntdata"/><Relationship Id="rId24" Type="http://schemas.openxmlformats.org/officeDocument/2006/relationships/font" Target="fonts/OpenSansMedium-boldItalic.fntdata"/><Relationship Id="rId23" Type="http://schemas.openxmlformats.org/officeDocument/2006/relationships/font" Target="fonts/Open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OpenSansExtraBold-bold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3aa91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3aa9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ee53918bf_5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ee53918bf_5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ee53918bf_5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ee53918bf_5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ee53918bf_5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ee53918bf_5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ee53918bf_5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ee53918bf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ee53918bf_5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ee53918bf_5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ee53918bf_5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ee53918bf_5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efc7e677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efc7e67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ee53918bf_5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ee53918bf_5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ee53918bf_5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ee53918bf_5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ee53918bf_5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ee53918bf_5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4707" r="6134" t="0"/>
          <a:stretch/>
        </p:blipFill>
        <p:spPr>
          <a:xfrm>
            <a:off x="0" y="816588"/>
            <a:ext cx="4695777" cy="3510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4863150" y="724213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66666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Projeto</a:t>
            </a:r>
            <a:endParaRPr sz="2200">
              <a:solidFill>
                <a:srgbClr val="66666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66666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Restringindo Restrições</a:t>
            </a:r>
            <a:endParaRPr sz="3600">
              <a:solidFill>
                <a:srgbClr val="66666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>
                <a:latin typeface="Open Sans"/>
                <a:ea typeface="Open Sans"/>
                <a:cs typeface="Open Sans"/>
                <a:sym typeface="Open Sans"/>
              </a:rPr>
              <a:t>Análise e Desenvolvimento de Sistemas</a:t>
            </a:r>
            <a:br>
              <a:rPr lang="pt-BR" sz="1500"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sz="1500">
                <a:latin typeface="Open Sans"/>
                <a:ea typeface="Open Sans"/>
                <a:cs typeface="Open Sans"/>
                <a:sym typeface="Open Sans"/>
              </a:rPr>
              <a:t>PUC-MG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5" y="1161350"/>
            <a:ext cx="3406450" cy="34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3487925" y="403975"/>
            <a:ext cx="532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Requisitos não funcionais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569400" y="1032763"/>
            <a:ext cx="46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Os requisitos não funcionais são as condições importantes para o funcionamento da plataforma, não sendo utilizados diretamente pelo usuário como um recurso.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aphicFrame>
        <p:nvGraphicFramePr>
          <p:cNvPr id="137" name="Google Shape;137;p22"/>
          <p:cNvGraphicFramePr/>
          <p:nvPr/>
        </p:nvGraphicFramePr>
        <p:xfrm>
          <a:off x="3834625" y="209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{1B5D0E1F-46C5-4C7A-9921-F4BB4D0B0ECE}</a:tableStyleId>
              </a:tblPr>
              <a:tblGrid>
                <a:gridCol w="574825"/>
                <a:gridCol w="3061225"/>
                <a:gridCol w="818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1F3F4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ID</a:t>
                      </a:r>
                      <a:endParaRPr sz="1000">
                        <a:solidFill>
                          <a:srgbClr val="F1F3F4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1F3F4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Descrição</a:t>
                      </a:r>
                      <a:endParaRPr sz="1000">
                        <a:solidFill>
                          <a:srgbClr val="F1F3F4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1F3F4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Prioridade</a:t>
                      </a:r>
                      <a:endParaRPr sz="1000">
                        <a:solidFill>
                          <a:srgbClr val="F1F3F4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solidFill>
                      <a:srgbClr val="000000"/>
                    </a:solidFill>
                  </a:tcPr>
                </a:tc>
              </a:tr>
              <a:tr h="52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RNF-01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 aplicação Web deve ter um layout responsivo permitindo a utilização em diversos tipos de tela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Alta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</a:tr>
              <a:tr h="46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RNF-02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 aplicação precisa ter compatibilidade com os principais navegadores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Alta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</a:tr>
              <a:tr h="40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RNF-03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site deve ser otimizado com recursos que viabilizem a acessibilidade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Média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</a:tr>
              <a:tr h="51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RNF-04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site deve ser publicado em um repositório público acessível, como o Github.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Média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445525" y="403975"/>
            <a:ext cx="532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Restrições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527000" y="1092150"/>
            <a:ext cx="465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As restrições são limitações impostas ao projeto, geralmente associadas a recursos ou interesses dos organizadores.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aphicFrame>
        <p:nvGraphicFramePr>
          <p:cNvPr id="144" name="Google Shape;144;p23"/>
          <p:cNvGraphicFramePr/>
          <p:nvPr/>
        </p:nvGraphicFramePr>
        <p:xfrm>
          <a:off x="527000" y="225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{1B5D0E1F-46C5-4C7A-9921-F4BB4D0B0ECE}</a:tableStyleId>
              </a:tblPr>
              <a:tblGrid>
                <a:gridCol w="585925"/>
                <a:gridCol w="39395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1F3F4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ID</a:t>
                      </a:r>
                      <a:endParaRPr sz="1000">
                        <a:solidFill>
                          <a:srgbClr val="F1F3F4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1F3F4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Descrição</a:t>
                      </a:r>
                      <a:endParaRPr sz="1000">
                        <a:solidFill>
                          <a:srgbClr val="F1F3F4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>
                    <a:solidFill>
                      <a:srgbClr val="00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RE-01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 aplicação não poderá fazer o uso de banco de dados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RE-02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projeto deve ser entregue até o dia 25/11/2022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RE-03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Devem ser usados apenas as tecnologias básicas de Front-end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625" y="923700"/>
            <a:ext cx="3658598" cy="365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95073" cy="48950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4688250" y="1585650"/>
            <a:ext cx="4193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Críticas? Dúvidas?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Amores mal resolvidos?</a:t>
            </a:r>
            <a:b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Essa é a hora. XD</a:t>
            </a:r>
            <a:endParaRPr b="1" sz="21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5011" r="8885" t="0"/>
          <a:stretch/>
        </p:blipFill>
        <p:spPr>
          <a:xfrm>
            <a:off x="6137225" y="0"/>
            <a:ext cx="3006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29350" y="129025"/>
            <a:ext cx="591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Integrantes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 rot="-5400000">
            <a:off x="-205000" y="1429000"/>
            <a:ext cx="160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Brendon Oliveira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3568613" y="1429000"/>
            <a:ext cx="160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Matheus Rios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 rot="-5400000">
            <a:off x="3568613" y="3451350"/>
            <a:ext cx="160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Tiago Andrade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 rot="-5400000">
            <a:off x="1634350" y="1429000"/>
            <a:ext cx="160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Evandro Bernardo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 rot="-5400000">
            <a:off x="1634350" y="3451350"/>
            <a:ext cx="160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Pablo Oliveira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0737" y="1037650"/>
            <a:ext cx="1121400" cy="112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0725" y="3060000"/>
            <a:ext cx="1121400" cy="112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863" y="3027900"/>
            <a:ext cx="1185600" cy="118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0475" y="3059999"/>
            <a:ext cx="1121400" cy="112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b="5802" l="0" r="0" t="0"/>
          <a:stretch/>
        </p:blipFill>
        <p:spPr>
          <a:xfrm>
            <a:off x="4558078" y="1037650"/>
            <a:ext cx="1066200" cy="112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9">
            <a:alphaModFix/>
          </a:blip>
          <a:srcRect b="41378" l="0" r="0" t="10253"/>
          <a:stretch/>
        </p:blipFill>
        <p:spPr>
          <a:xfrm>
            <a:off x="798875" y="986450"/>
            <a:ext cx="1185600" cy="115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 rot="-5400000">
            <a:off x="-205000" y="3451338"/>
            <a:ext cx="160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Nilson Júnior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26161" t="0"/>
          <a:stretch/>
        </p:blipFill>
        <p:spPr>
          <a:xfrm>
            <a:off x="5020048" y="-36525"/>
            <a:ext cx="41239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27000" y="1092150"/>
            <a:ext cx="4653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alimentação é um requisito fundamental para a manutenção da subsistência básica, mas pode carregar consigo </a:t>
            </a: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muitas possibilidades</a:t>
            </a: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sendo responsável por afetar diretamente o organismo, de acordo com o </a:t>
            </a: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que tem sido ingerido e a experiência envolvida</a:t>
            </a: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Nesse sentido, quando não há enfoque suficiente no tema, algumas pessoas possuem </a:t>
            </a: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maior probabilidade de terem que lidar com intoxicação e transtornos alimentares</a:t>
            </a: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em algum momento da vida, especialmente por </a:t>
            </a: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falta de informação</a:t>
            </a: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45525" y="403975"/>
            <a:ext cx="532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Contexto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1475"/>
            <a:ext cx="4495923" cy="28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445600" y="1686750"/>
            <a:ext cx="431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Problema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495925" y="2256150"/>
            <a:ext cx="426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Foi identificada uma ausência ou limitação de </a:t>
            </a: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informações e recursos centralizados, específicos, acessíveis e especializados</a:t>
            </a: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voltados com maior atenção para pessoas com</a:t>
            </a:r>
            <a:r>
              <a:rPr b="1"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restrição alimentar, interesses ou paladar limitado</a:t>
            </a: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150" y="559850"/>
            <a:ext cx="3939800" cy="3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45525" y="403975"/>
            <a:ext cx="532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527000" y="1092150"/>
            <a:ext cx="4653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Podem ser beneficiadas pelo projeto quaisquer pessoas, mas público alvo principal se volta especialmente a pessoas com restrição alimentar ou paladar limitado, com ênfase em:</a:t>
            </a:r>
            <a:b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15 e 48 anos;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Gostem e se interessam por culinária;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Gostam de se atualizar com tecnologia (e suas infos informações)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Desejam novas vivências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Tiveram alguma experiência negativa por uma limitação ou restrição alimentar.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509" y="0"/>
            <a:ext cx="30474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45525" y="403975"/>
            <a:ext cx="532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50" y="1180375"/>
            <a:ext cx="918300" cy="9183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50" y="2362550"/>
            <a:ext cx="918300" cy="91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950" y="3544725"/>
            <a:ext cx="918300" cy="9183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686825" y="1180375"/>
            <a:ext cx="465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Vilma Carminatti Duarte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“Eu quero construir uma dieta livre de laticínios e comer bem!”</a:t>
            </a:r>
            <a:endParaRPr i="1"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686825" y="2360000"/>
            <a:ext cx="46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Humberto Guerini de Oliveira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“Gostaria muito de não ter que ir ao hospital por não saber identificar se vou ou não passar mal.”</a:t>
            </a:r>
            <a:endParaRPr i="1"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686825" y="3539625"/>
            <a:ext cx="46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Rosali Quintela Stutz</a:t>
            </a:r>
            <a:br>
              <a:rPr b="1"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i="1"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Quero alcançar maior qualidade de vida sem parar de comer coisas gostosas.”</a:t>
            </a:r>
            <a:endParaRPr i="1"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8575"/>
            <a:ext cx="3779523" cy="3779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3353450" y="403975"/>
            <a:ext cx="532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Solução proposta e objetivos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434925" y="1092150"/>
            <a:ext cx="5246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 projeto se volta ao </a:t>
            </a:r>
            <a:r>
              <a:rPr b="1"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desenvolvimento de uma plataforma web acessível</a:t>
            </a: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e interativa para a oferta de recursos e informações sobre a alimentação, com ênfase em </a:t>
            </a:r>
            <a:r>
              <a:rPr b="1"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conteúdos para pessoas com restrição alimentar, interesses ou paladar limitado</a:t>
            </a: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 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Objetivos: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Conteúdo de qualidade, com acesso intuitivo;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Ampliar conhecimento, viabilizando melhorias de vida;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Ajudar com adaptações à realidade de quem possui alguma restrição alimentar.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2296" t="0"/>
          <a:stretch/>
        </p:blipFill>
        <p:spPr>
          <a:xfrm>
            <a:off x="4326226" y="1401725"/>
            <a:ext cx="4694277" cy="34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45525" y="403975"/>
            <a:ext cx="532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Requisitos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527000" y="1092150"/>
            <a:ext cx="4653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Levantados através da análise dos perfis de usuários, demandas do projeto e itens fundamentais para o desenvolvimento de uma Plataforma Web, considerando qualidade, desempenho, usabilidade e a melhor experiência possível, foram estruturados: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Requisitos Funcionais;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Requisitos Não Funcionais;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Medium"/>
              <a:buChar char="●"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Restrições.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975" y="1125775"/>
            <a:ext cx="3593626" cy="359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445525" y="403975"/>
            <a:ext cx="532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Requisitos funcionais</a:t>
            </a:r>
            <a:endParaRPr b="1" sz="2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527000" y="1092150"/>
            <a:ext cx="465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Os requisitos funcionais são os recursos e funcionalidades que devem estar presentes na plataforma.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graphicFrame>
        <p:nvGraphicFramePr>
          <p:cNvPr id="129" name="Google Shape;129;p21"/>
          <p:cNvGraphicFramePr/>
          <p:nvPr/>
        </p:nvGraphicFramePr>
        <p:xfrm>
          <a:off x="527000" y="194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{1B5D0E1F-46C5-4C7A-9921-F4BB4D0B0ECE}</a:tableStyleId>
              </a:tblPr>
              <a:tblGrid>
                <a:gridCol w="568150"/>
                <a:gridCol w="2898200"/>
                <a:gridCol w="837250"/>
              </a:tblGrid>
              <a:tr h="228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1F3F4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ID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1F3F4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Descrição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1F3F4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Prioridade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1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RF-01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site deve conter um blog interno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Alta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RF-02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site deve manter receitas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Alta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RF-03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site deve oferecer um menu de navegação amigável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Alta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RF-04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site deve oferecer recomendações de receitas com base na receita acessada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Média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RF-05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site deve permitir o compartilhamento das receitas visualizadas nas plataformas de redes sociais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Média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RF-06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site deve permitir interação entre usuários através de campos de comentários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Baixa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RF-07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 site deve permitir que o usuário visualize as informações de contatos do gerenciador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Baixa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25400" marB="25400" marR="25400" marL="25400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